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472C4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4598" autoAdjust="0"/>
  </p:normalViewPr>
  <p:slideViewPr>
    <p:cSldViewPr snapToGrid="0">
      <p:cViewPr varScale="1">
        <p:scale>
          <a:sx n="54" d="100"/>
          <a:sy n="54" d="100"/>
        </p:scale>
        <p:origin x="29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CPARS Schedule Rating Changes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Exceptional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strRef>
              <c:f>Sheet1!$B$24:$I$24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Sheet1!$B$25:$I$25</c:f>
              <c:numCache>
                <c:formatCode>0.00%</c:formatCode>
                <c:ptCount val="8"/>
                <c:pt idx="0">
                  <c:v>0.2923</c:v>
                </c:pt>
                <c:pt idx="1">
                  <c:v>0.2671</c:v>
                </c:pt>
                <c:pt idx="2">
                  <c:v>0.24959999999999999</c:v>
                </c:pt>
                <c:pt idx="3">
                  <c:v>0.23710000000000001</c:v>
                </c:pt>
                <c:pt idx="4">
                  <c:v>0.2266</c:v>
                </c:pt>
                <c:pt idx="5">
                  <c:v>0.21859999999999999</c:v>
                </c:pt>
                <c:pt idx="6">
                  <c:v>0.2097</c:v>
                </c:pt>
                <c:pt idx="7">
                  <c:v>0.21199999999999999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3BD-49AB-AE27-856A626A7A46}"/>
            </c:ext>
          </c:extLst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Very Good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Sheet1!$B$24:$I$24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Sheet1!$B$26:$I$26</c:f>
              <c:numCache>
                <c:formatCode>0.00%</c:formatCode>
                <c:ptCount val="8"/>
                <c:pt idx="0">
                  <c:v>0.35360000000000003</c:v>
                </c:pt>
                <c:pt idx="1">
                  <c:v>0.35070000000000001</c:v>
                </c:pt>
                <c:pt idx="2">
                  <c:v>0.34599999999999997</c:v>
                </c:pt>
                <c:pt idx="3">
                  <c:v>0.34210000000000002</c:v>
                </c:pt>
                <c:pt idx="4">
                  <c:v>0.33679999999999999</c:v>
                </c:pt>
                <c:pt idx="5">
                  <c:v>0.33229999999999998</c:v>
                </c:pt>
                <c:pt idx="6">
                  <c:v>0.32329999999999998</c:v>
                </c:pt>
                <c:pt idx="7">
                  <c:v>0.31569999999999998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3BD-49AB-AE27-856A626A7A46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Satisfactory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Sheet1!$B$24:$I$24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Sheet1!$B$27:$I$27</c:f>
              <c:numCache>
                <c:formatCode>0.00%</c:formatCode>
                <c:ptCount val="8"/>
                <c:pt idx="0">
                  <c:v>0.31690000000000002</c:v>
                </c:pt>
                <c:pt idx="1">
                  <c:v>0.34699999999999998</c:v>
                </c:pt>
                <c:pt idx="2">
                  <c:v>0.37030000000000002</c:v>
                </c:pt>
                <c:pt idx="3">
                  <c:v>0.38719999999999999</c:v>
                </c:pt>
                <c:pt idx="4">
                  <c:v>0.40350000000000003</c:v>
                </c:pt>
                <c:pt idx="5">
                  <c:v>0.41609999999999997</c:v>
                </c:pt>
                <c:pt idx="6">
                  <c:v>0.436</c:v>
                </c:pt>
                <c:pt idx="7">
                  <c:v>0.44979999999999998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3BD-49AB-AE27-856A626A7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388160"/>
        <c:axId val="418391768"/>
      </c:lineChart>
      <c:catAx>
        <c:axId val="4183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391768"/>
        <c:crossesAt val="0"/>
        <c:auto val="1"/>
        <c:lblAlgn val="ctr"/>
        <c:lblOffset val="100"/>
        <c:noMultiLvlLbl val="0"/>
      </c:catAx>
      <c:valAx>
        <c:axId val="41839176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38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CPARS Cost Control Rating Changes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Exceptional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strRef>
              <c:f>Sheet1!$B$48:$I$48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Sheet1!$B$49:$I$49</c:f>
              <c:numCache>
                <c:formatCode>0.00%</c:formatCode>
                <c:ptCount val="8"/>
                <c:pt idx="0">
                  <c:v>0.29160000000000003</c:v>
                </c:pt>
                <c:pt idx="1">
                  <c:v>0.26840000000000003</c:v>
                </c:pt>
                <c:pt idx="2">
                  <c:v>0.25319999999999998</c:v>
                </c:pt>
                <c:pt idx="3">
                  <c:v>0.2422</c:v>
                </c:pt>
                <c:pt idx="4">
                  <c:v>0.2326</c:v>
                </c:pt>
                <c:pt idx="5">
                  <c:v>0.22509999999999999</c:v>
                </c:pt>
                <c:pt idx="6">
                  <c:v>0.20860000000000001</c:v>
                </c:pt>
                <c:pt idx="7">
                  <c:v>0.22020000000000001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2DB-4087-8F22-793ACFAF5B03}"/>
            </c:ext>
          </c:extLst>
        </c:ser>
        <c:ser>
          <c:idx val="1"/>
          <c:order val="1"/>
          <c:tx>
            <c:strRef>
              <c:f>Sheet1!$A$50</c:f>
              <c:strCache>
                <c:ptCount val="1"/>
                <c:pt idx="0">
                  <c:v>Very Good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Sheet1!$B$48:$I$48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Sheet1!$B$50:$I$50</c:f>
              <c:numCache>
                <c:formatCode>0.00%</c:formatCode>
                <c:ptCount val="8"/>
                <c:pt idx="0">
                  <c:v>0.36459999999999998</c:v>
                </c:pt>
                <c:pt idx="1">
                  <c:v>0.35830000000000001</c:v>
                </c:pt>
                <c:pt idx="2">
                  <c:v>0.35249999999999998</c:v>
                </c:pt>
                <c:pt idx="3">
                  <c:v>0.34860000000000002</c:v>
                </c:pt>
                <c:pt idx="4">
                  <c:v>0.34370000000000001</c:v>
                </c:pt>
                <c:pt idx="5">
                  <c:v>0.33889999999999998</c:v>
                </c:pt>
                <c:pt idx="6">
                  <c:v>0.31709999999999999</c:v>
                </c:pt>
                <c:pt idx="7">
                  <c:v>0.32329999999999998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DB-4087-8F22-793ACFAF5B03}"/>
            </c:ext>
          </c:extLst>
        </c:ser>
        <c:ser>
          <c:idx val="2"/>
          <c:order val="2"/>
          <c:tx>
            <c:strRef>
              <c:f>Sheet1!$A$51</c:f>
              <c:strCache>
                <c:ptCount val="1"/>
                <c:pt idx="0">
                  <c:v>Satisfactory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Sheet1!$B$48:$I$48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Sheet1!$B$51:$I$51</c:f>
              <c:numCache>
                <c:formatCode>0.00%</c:formatCode>
                <c:ptCount val="8"/>
                <c:pt idx="0">
                  <c:v>0.31950000000000001</c:v>
                </c:pt>
                <c:pt idx="1">
                  <c:v>0.3523</c:v>
                </c:pt>
                <c:pt idx="2">
                  <c:v>0.37490000000000001</c:v>
                </c:pt>
                <c:pt idx="3">
                  <c:v>0.39079999999999998</c:v>
                </c:pt>
                <c:pt idx="4">
                  <c:v>0.40610000000000002</c:v>
                </c:pt>
                <c:pt idx="5">
                  <c:v>0.41889999999999999</c:v>
                </c:pt>
                <c:pt idx="6">
                  <c:v>0.45910000000000001</c:v>
                </c:pt>
                <c:pt idx="7">
                  <c:v>0.44379999999999997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2DB-4087-8F22-793ACFAF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065480"/>
        <c:axId val="492067448"/>
      </c:lineChart>
      <c:catAx>
        <c:axId val="49206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67448"/>
        <c:crossesAt val="0"/>
        <c:auto val="1"/>
        <c:lblAlgn val="ctr"/>
        <c:lblOffset val="100"/>
        <c:noMultiLvlLbl val="0"/>
      </c:catAx>
      <c:valAx>
        <c:axId val="49206744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6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solidFill>
                  <a:schemeClr val="tx1"/>
                </a:solidFill>
              </a:rPr>
              <a:t>CPARS Quality Rating Changes </a:t>
            </a:r>
          </a:p>
        </c:rich>
      </c:tx>
      <c:layout>
        <c:manualLayout>
          <c:xMode val="edge"/>
          <c:yMode val="edge"/>
          <c:x val="0.18094129008634308"/>
          <c:y val="3.6672241716764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38856023826043E-2"/>
          <c:y val="0.17302055899675839"/>
          <c:w val="0.87842447155245496"/>
          <c:h val="0.59869352705616508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Exceptional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strRef>
              <c:f>Sheet1!$B$2:$I$2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Sheet1!$B$3:$I$3</c:f>
              <c:numCache>
                <c:formatCode>0.00%</c:formatCode>
                <c:ptCount val="8"/>
                <c:pt idx="0">
                  <c:v>0.30549999999999999</c:v>
                </c:pt>
                <c:pt idx="1">
                  <c:v>0.2989</c:v>
                </c:pt>
                <c:pt idx="2">
                  <c:v>0.27910000000000001</c:v>
                </c:pt>
                <c:pt idx="3">
                  <c:v>0.2656</c:v>
                </c:pt>
                <c:pt idx="4">
                  <c:v>0.25409999999999999</c:v>
                </c:pt>
                <c:pt idx="5">
                  <c:v>0.24559999999999998</c:v>
                </c:pt>
                <c:pt idx="6">
                  <c:v>0.23680000000000001</c:v>
                </c:pt>
                <c:pt idx="7">
                  <c:v>0.24129999999999999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106-4F9F-B1E7-0F8C51183F4E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Very Good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Sheet1!$B$2:$I$2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Sheet1!$B$4:$I$4</c:f>
              <c:numCache>
                <c:formatCode>0.00%</c:formatCode>
                <c:ptCount val="8"/>
                <c:pt idx="0">
                  <c:v>0.34839999999999999</c:v>
                </c:pt>
                <c:pt idx="1">
                  <c:v>0.35539999999999999</c:v>
                </c:pt>
                <c:pt idx="2">
                  <c:v>0.35299999999999998</c:v>
                </c:pt>
                <c:pt idx="3">
                  <c:v>0.35039999999999999</c:v>
                </c:pt>
                <c:pt idx="4">
                  <c:v>0.34610000000000002</c:v>
                </c:pt>
                <c:pt idx="5">
                  <c:v>0.34189999999999998</c:v>
                </c:pt>
                <c:pt idx="6">
                  <c:v>0.33110000000000001</c:v>
                </c:pt>
                <c:pt idx="7">
                  <c:v>0.31669999999999998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106-4F9F-B1E7-0F8C51183F4E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Satisfactory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Sheet1!$B$2:$I$2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Sheet1!$B$5:$I$5</c:f>
              <c:numCache>
                <c:formatCode>0.00%</c:formatCode>
                <c:ptCount val="8"/>
                <c:pt idx="0">
                  <c:v>0.31740000000000002</c:v>
                </c:pt>
                <c:pt idx="1">
                  <c:v>0.32500000000000001</c:v>
                </c:pt>
                <c:pt idx="2">
                  <c:v>0.34760000000000002</c:v>
                </c:pt>
                <c:pt idx="3">
                  <c:v>0.36359999999999998</c:v>
                </c:pt>
                <c:pt idx="4">
                  <c:v>0.37959999999999999</c:v>
                </c:pt>
                <c:pt idx="5">
                  <c:v>0.3926</c:v>
                </c:pt>
                <c:pt idx="6">
                  <c:v>0.41310000000000002</c:v>
                </c:pt>
                <c:pt idx="7">
                  <c:v>0.42599999999999999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106-4F9F-B1E7-0F8C51183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931080"/>
        <c:axId val="324925832"/>
      </c:lineChart>
      <c:catAx>
        <c:axId val="32493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25832"/>
        <c:crossesAt val="0.2"/>
        <c:auto val="1"/>
        <c:lblAlgn val="ctr"/>
        <c:lblOffset val="100"/>
        <c:noMultiLvlLbl val="0"/>
      </c:catAx>
      <c:valAx>
        <c:axId val="324925832"/>
        <c:scaling>
          <c:orientation val="minMax"/>
          <c:max val="0.45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3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CPARS Management Rating Changes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Sheet1!$A$73</c:f>
              <c:strCache>
                <c:ptCount val="1"/>
                <c:pt idx="0">
                  <c:v>Exceptional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strRef>
              <c:f>Sheet1!$B$72:$I$72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Sheet1!$B$73:$I$73</c:f>
              <c:numCache>
                <c:formatCode>0.00%</c:formatCode>
                <c:ptCount val="8"/>
                <c:pt idx="0">
                  <c:v>0.33589999999999998</c:v>
                </c:pt>
                <c:pt idx="1">
                  <c:v>0.30359999999999998</c:v>
                </c:pt>
                <c:pt idx="2">
                  <c:v>0.2848</c:v>
                </c:pt>
                <c:pt idx="3">
                  <c:v>0.2717</c:v>
                </c:pt>
                <c:pt idx="4">
                  <c:v>0.26029999999999998</c:v>
                </c:pt>
                <c:pt idx="5">
                  <c:v>0.25170000000000003</c:v>
                </c:pt>
                <c:pt idx="6">
                  <c:v>0.2412</c:v>
                </c:pt>
                <c:pt idx="7">
                  <c:v>0.24229999999999999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3E3-46CF-902E-47A100CC66B8}"/>
            </c:ext>
          </c:extLst>
        </c:ser>
        <c:ser>
          <c:idx val="1"/>
          <c:order val="1"/>
          <c:tx>
            <c:strRef>
              <c:f>Sheet1!$A$74</c:f>
              <c:strCache>
                <c:ptCount val="1"/>
                <c:pt idx="0">
                  <c:v>Very Good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Sheet1!$B$72:$I$72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Sheet1!$B$74:$I$74</c:f>
              <c:numCache>
                <c:formatCode>0.00%</c:formatCode>
                <c:ptCount val="8"/>
                <c:pt idx="0">
                  <c:v>0.35470000000000002</c:v>
                </c:pt>
                <c:pt idx="1">
                  <c:v>0.35610000000000003</c:v>
                </c:pt>
                <c:pt idx="2">
                  <c:v>0.35220000000000001</c:v>
                </c:pt>
                <c:pt idx="3">
                  <c:v>0.34920000000000001</c:v>
                </c:pt>
                <c:pt idx="4">
                  <c:v>0.34510000000000002</c:v>
                </c:pt>
                <c:pt idx="5">
                  <c:v>0.34110000000000001</c:v>
                </c:pt>
                <c:pt idx="6">
                  <c:v>0.33150000000000002</c:v>
                </c:pt>
                <c:pt idx="7">
                  <c:v>0.31990000000000002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3E3-46CF-902E-47A100CC66B8}"/>
            </c:ext>
          </c:extLst>
        </c:ser>
        <c:ser>
          <c:idx val="2"/>
          <c:order val="2"/>
          <c:tx>
            <c:strRef>
              <c:f>Sheet1!$A$75</c:f>
              <c:strCache>
                <c:ptCount val="1"/>
                <c:pt idx="0">
                  <c:v>Satisfactory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Sheet1!$B$72:$I$72</c:f>
              <c:strCache>
                <c:ptCount val="8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</c:v>
                </c:pt>
                <c:pt idx="7">
                  <c:v>FY 21</c:v>
                </c:pt>
              </c:strCache>
              <c:extLst/>
            </c:strRef>
          </c:cat>
          <c:val>
            <c:numRef>
              <c:f>Sheet1!$B$75:$I$75</c:f>
              <c:numCache>
                <c:formatCode>0.00%</c:formatCode>
                <c:ptCount val="8"/>
                <c:pt idx="0">
                  <c:v>0.28449999999999998</c:v>
                </c:pt>
                <c:pt idx="1">
                  <c:v>0.31709999999999999</c:v>
                </c:pt>
                <c:pt idx="2">
                  <c:v>0.33910000000000001</c:v>
                </c:pt>
                <c:pt idx="3">
                  <c:v>0.35489999999999999</c:v>
                </c:pt>
                <c:pt idx="4">
                  <c:v>0.37</c:v>
                </c:pt>
                <c:pt idx="5">
                  <c:v>0.38250000000000001</c:v>
                </c:pt>
                <c:pt idx="6">
                  <c:v>0.40360000000000001</c:v>
                </c:pt>
                <c:pt idx="7">
                  <c:v>0.41860000000000003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3E3-46CF-902E-47A100CC6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452560"/>
        <c:axId val="503458792"/>
      </c:lineChart>
      <c:catAx>
        <c:axId val="50345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58792"/>
        <c:crossesAt val="0"/>
        <c:auto val="1"/>
        <c:lblAlgn val="ctr"/>
        <c:lblOffset val="100"/>
        <c:noMultiLvlLbl val="0"/>
      </c:catAx>
      <c:valAx>
        <c:axId val="503458792"/>
        <c:scaling>
          <c:orientation val="minMax"/>
          <c:max val="0.45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5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B029B-1283-42CB-A2AB-E6CDAA9BEF1D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D17F0-DB6D-4734-9FF9-8CBE59B7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4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4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BA12F6-E769-4AC7-B95D-DCDFA0EA52DF}"/>
              </a:ext>
            </a:extLst>
          </p:cNvPr>
          <p:cNvSpPr/>
          <p:nvPr userDrawn="1"/>
        </p:nvSpPr>
        <p:spPr>
          <a:xfrm>
            <a:off x="-1" y="4993006"/>
            <a:ext cx="7772399" cy="45719"/>
          </a:xfrm>
          <a:prstGeom prst="rect">
            <a:avLst/>
          </a:prstGeom>
          <a:solidFill>
            <a:srgbClr val="202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4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4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1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4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7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BF07-D20C-4463-A916-00247F59FB5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DF42-451C-412E-A69B-FD6D0DB3C2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110BB-083B-472F-99F1-B69C100375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501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306B3-F1D4-449F-92BC-FCA33A9115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038725"/>
            <a:ext cx="7772400" cy="50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hart" Target="../charts/chart4.xml"/><Relationship Id="rId5" Type="http://schemas.openxmlformats.org/officeDocument/2006/relationships/image" Target="../media/image6.png"/><Relationship Id="rId10" Type="http://schemas.openxmlformats.org/officeDocument/2006/relationships/chart" Target="../charts/chart3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23585D-3191-4AF1-B261-3AB8E07863D4}"/>
              </a:ext>
            </a:extLst>
          </p:cNvPr>
          <p:cNvSpPr/>
          <p:nvPr/>
        </p:nvSpPr>
        <p:spPr>
          <a:xfrm>
            <a:off x="535805" y="3871056"/>
            <a:ext cx="6623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% of Satisfactory CPARS Ratings Hitting Record Highs and Most Frequently Assigned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% of Exceptional/Very Good CPARS Ratings Continues to Steadily Decrease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E33FDB-4A25-48CA-82B5-FB240CDF5BA3}"/>
              </a:ext>
            </a:extLst>
          </p:cNvPr>
          <p:cNvSpPr txBox="1"/>
          <p:nvPr/>
        </p:nvSpPr>
        <p:spPr>
          <a:xfrm>
            <a:off x="274982" y="5576886"/>
            <a:ext cx="731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B377A7-A403-4BE4-A6F9-1DA6554A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2" y="7230552"/>
            <a:ext cx="676329" cy="66533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9F32D26-6FD9-42B5-917E-EFBFFAE3BB92}"/>
              </a:ext>
            </a:extLst>
          </p:cNvPr>
          <p:cNvSpPr txBox="1"/>
          <p:nvPr/>
        </p:nvSpPr>
        <p:spPr>
          <a:xfrm>
            <a:off x="2661026" y="9664332"/>
            <a:ext cx="2512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202547"/>
                </a:solidFill>
                <a:latin typeface="+mj-lt"/>
                <a:ea typeface="+mj-ea"/>
                <a:cs typeface="+mj-cs"/>
              </a:rPr>
              <a:t>©2022 GovConRx LLC.  All rights reserved.</a:t>
            </a:r>
          </a:p>
        </p:txBody>
      </p:sp>
      <p:pic>
        <p:nvPicPr>
          <p:cNvPr id="55" name="Picture 54" descr="C:\Users\Ken\Documents\GovConRx\Website\Cards - Logos\Logo\GovConRx_logo_FA_tag.jpg">
            <a:extLst>
              <a:ext uri="{FF2B5EF4-FFF2-40B4-BE49-F238E27FC236}">
                <a16:creationId xmlns:a16="http://schemas.microsoft.com/office/drawing/2014/main" id="{5F8BDD02-2945-4FB2-9C4A-1BD1625C68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4" y="9622466"/>
            <a:ext cx="1084521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7C7CF9C-2BAF-4CA4-8384-682DCD390BF7}"/>
              </a:ext>
            </a:extLst>
          </p:cNvPr>
          <p:cNvSpPr txBox="1"/>
          <p:nvPr/>
        </p:nvSpPr>
        <p:spPr>
          <a:xfrm>
            <a:off x="258153" y="8514395"/>
            <a:ext cx="725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02547"/>
                </a:solidFill>
                <a:ea typeface="+mj-ea"/>
                <a:cs typeface="+mj-cs"/>
              </a:rPr>
              <a:t>Satisfactory Ratings May be the “New Norm” But They Don’t Help You Win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02547"/>
                </a:solidFill>
                <a:ea typeface="+mj-ea"/>
                <a:cs typeface="+mj-cs"/>
              </a:rPr>
              <a:t>CPARS Ratings = Your Federal Business “FICO Score” – Higher Ratings are Critical for Success! 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1705B8E-417A-4B90-AECD-7172C7D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5" y="267114"/>
            <a:ext cx="7283105" cy="7078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202547"/>
                </a:solidFill>
              </a:rPr>
              <a:t>Alarming Trends in Key CPARS Ratings FY 2014 – 2021</a:t>
            </a:r>
            <a:endParaRPr lang="en-US" sz="24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AC521CE-58B1-43F5-A25A-B5C3292DF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5" y="5569588"/>
            <a:ext cx="3651978" cy="267875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9D1850A-976A-41E5-8778-21F280785051}"/>
              </a:ext>
            </a:extLst>
          </p:cNvPr>
          <p:cNvSpPr txBox="1"/>
          <p:nvPr/>
        </p:nvSpPr>
        <p:spPr>
          <a:xfrm>
            <a:off x="234742" y="5669957"/>
            <a:ext cx="709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SCHEDULE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7601DD4-3648-4977-8675-410085E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4" y="7180849"/>
            <a:ext cx="663318" cy="6525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AD3A899-2021-4232-83E0-AD975B2C3BD5}"/>
              </a:ext>
            </a:extLst>
          </p:cNvPr>
          <p:cNvSpPr txBox="1"/>
          <p:nvPr/>
        </p:nvSpPr>
        <p:spPr>
          <a:xfrm>
            <a:off x="6792991" y="5576578"/>
            <a:ext cx="731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5AE03B7-D372-431A-BBB7-1F746C12C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73" y="7193150"/>
            <a:ext cx="582172" cy="66533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A5CCDC5-2FDF-4209-A2CB-3D39DB170F6B}"/>
              </a:ext>
            </a:extLst>
          </p:cNvPr>
          <p:cNvSpPr txBox="1"/>
          <p:nvPr/>
        </p:nvSpPr>
        <p:spPr>
          <a:xfrm>
            <a:off x="6804124" y="5800845"/>
            <a:ext cx="726278" cy="18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MANAGEMENT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114BBF9-D162-44F5-A7E0-C98CFC68A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48" y="7221368"/>
            <a:ext cx="519230" cy="6565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E4B0AAA-B2B8-43DD-9EDF-CA16B2843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5401" y="5576576"/>
            <a:ext cx="3686295" cy="267176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4B96BC-A1A3-4207-87B6-B1DD78231412}"/>
              </a:ext>
            </a:extLst>
          </p:cNvPr>
          <p:cNvSpPr txBox="1"/>
          <p:nvPr/>
        </p:nvSpPr>
        <p:spPr>
          <a:xfrm>
            <a:off x="6784099" y="5645603"/>
            <a:ext cx="72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COST CONTROL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19A2858-CFA7-4599-BBE9-0E98EB399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33" y="7213032"/>
            <a:ext cx="547576" cy="646112"/>
          </a:xfrm>
          <a:prstGeom prst="rect">
            <a:avLst/>
          </a:prstGeom>
        </p:spPr>
      </p:pic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7FBEEF53-ED89-4B7A-85FF-CC7542C1C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256602"/>
              </p:ext>
            </p:extLst>
          </p:nvPr>
        </p:nvGraphicFramePr>
        <p:xfrm>
          <a:off x="979086" y="5566195"/>
          <a:ext cx="2907792" cy="252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96EF073D-3B37-45A7-8EC7-96C02D3E0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40029"/>
              </p:ext>
            </p:extLst>
          </p:nvPr>
        </p:nvGraphicFramePr>
        <p:xfrm>
          <a:off x="3901719" y="5580222"/>
          <a:ext cx="2871216" cy="2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689A2E5D-D76A-4255-B98C-C4F924FE8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4" y="2754809"/>
            <a:ext cx="557903" cy="7129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7E0E6D6-2B1C-4BAE-9F1D-124C7A377E6C}"/>
              </a:ext>
            </a:extLst>
          </p:cNvPr>
          <p:cNvSpPr txBox="1"/>
          <p:nvPr/>
        </p:nvSpPr>
        <p:spPr>
          <a:xfrm>
            <a:off x="283631" y="1138237"/>
            <a:ext cx="731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1FBF29F-5452-48BF-89E8-2DDC585CE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3" y="1138236"/>
            <a:ext cx="3667816" cy="26717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3E83AA1-53C9-4395-85D2-0711E4F4AAFE}"/>
              </a:ext>
            </a:extLst>
          </p:cNvPr>
          <p:cNvSpPr txBox="1"/>
          <p:nvPr/>
        </p:nvSpPr>
        <p:spPr>
          <a:xfrm>
            <a:off x="204209" y="1260540"/>
            <a:ext cx="727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51F36DA-0344-4638-A9BF-F81A0612D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4" y="2812798"/>
            <a:ext cx="498637" cy="6497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B58F821-7EBF-4F97-9F08-C4F8AC086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38" y="2729928"/>
            <a:ext cx="594399" cy="7129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B241154-7962-4AB1-A401-BA17CF294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903" y="1133425"/>
            <a:ext cx="3687273" cy="26816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E2B2DD0-07A4-4422-A78F-73FA3BEA4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36" y="2803159"/>
            <a:ext cx="523088" cy="62743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082C00D-29AC-46B0-A05D-5C8E47F5CD14}"/>
              </a:ext>
            </a:extLst>
          </p:cNvPr>
          <p:cNvSpPr txBox="1"/>
          <p:nvPr/>
        </p:nvSpPr>
        <p:spPr>
          <a:xfrm>
            <a:off x="6705966" y="1219150"/>
            <a:ext cx="9111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MANAGEMENT</a:t>
            </a: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EB90D7D3-6A07-489C-A5A0-698B63D81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779858"/>
              </p:ext>
            </p:extLst>
          </p:nvPr>
        </p:nvGraphicFramePr>
        <p:xfrm>
          <a:off x="961712" y="1123864"/>
          <a:ext cx="2862072" cy="254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73ED3B4B-A4E2-4A41-A1C6-92C843C94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586299"/>
              </p:ext>
            </p:extLst>
          </p:nvPr>
        </p:nvGraphicFramePr>
        <p:xfrm>
          <a:off x="3893344" y="1137095"/>
          <a:ext cx="2889504" cy="253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14059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4106</TotalTime>
  <Words>103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Alarming Trends in Key CPARS Ratings FY 2014 –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W</dc:creator>
  <cp:lastModifiedBy>GovConRx</cp:lastModifiedBy>
  <cp:revision>74</cp:revision>
  <dcterms:created xsi:type="dcterms:W3CDTF">2019-03-12T08:02:35Z</dcterms:created>
  <dcterms:modified xsi:type="dcterms:W3CDTF">2022-06-02T20:46:11Z</dcterms:modified>
</cp:coreProperties>
</file>